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ee548e871b_4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ee548e871b_4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e548e871b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e548e871b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e548e871b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ee548e871b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e548e871b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e548e871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e548e871b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e548e871b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ee548e871b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ee548e871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ee548e871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ee548e871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e548e871b_4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e548e871b_4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e548e871b_4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e548e871b_4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5472900" y="0"/>
            <a:ext cx="3671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ctrTitle"/>
          </p:nvPr>
        </p:nvSpPr>
        <p:spPr>
          <a:xfrm>
            <a:off x="5446525" y="427650"/>
            <a:ext cx="3442500" cy="42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Automatic Houseplant  Irrigation System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47289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logic</a:t>
            </a:r>
            <a:endParaRPr/>
          </a:p>
        </p:txBody>
      </p:sp>
      <p:sp>
        <p:nvSpPr>
          <p:cNvPr id="172" name="Google Shape;172;p22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On-off pump control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“Too dry, turn on pump.”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“Too wet, turn off pump.”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Closed-loop feedback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Sensor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Grove soil moisture sensor gives us “dankness” of soil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0-1000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User sets: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Threshold moisture level between dry soil &amp; wet soil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How long to wait between watering the plant</a:t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2100" y="1355125"/>
            <a:ext cx="2810249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automatically water plants?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22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Your plants won’t suffer from your f</a:t>
            </a:r>
            <a:r>
              <a:rPr lang="en"/>
              <a:t>orgetfulness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Save on your water bill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Log water uptake by plant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Go on vacation without worrying about your garden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Continuously monitor the amount of soil water available to the plant based on the soil type.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Determine if watering is required for the plants.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Monitor the water level of the water storage.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[not simulated]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Supply the exact amount of water required for the crops.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</a:t>
            </a:r>
            <a:r>
              <a:rPr lang="en" sz="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Turn off the water pump when the required amount has been delivered to the plants.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5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Four separately controlled pumps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LCD display and keypad I/O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Automatic irrigation control via closed-loop</a:t>
            </a:r>
            <a:br>
              <a:rPr lang="en"/>
            </a:br>
            <a:r>
              <a:rPr lang="en"/>
              <a:t>feedback control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Adjustable controls per plant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Data logging to EEPROM (hourly resolution)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1575" y="474275"/>
            <a:ext cx="2302424" cy="230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9975" y="2412200"/>
            <a:ext cx="1655550" cy="141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3925" y="4024475"/>
            <a:ext cx="3564326" cy="9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Bill of materials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Microcontroller:</a:t>
            </a:r>
            <a:endParaRPr b="1"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Arduino Uno SMD R3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Sensors:</a:t>
            </a:r>
            <a:endParaRPr b="1"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Soil moisture: Grove Moisture Sensor v1.4 (resistive)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Temperature: TMP36 (DIP)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Actuators:</a:t>
            </a:r>
            <a:endParaRPr b="1"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Pump: D</a:t>
            </a:r>
            <a:r>
              <a:rPr lang="en"/>
              <a:t>C 12V Submersible Pump</a:t>
            </a:r>
            <a:endParaRPr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Power control</a:t>
            </a:r>
            <a:r>
              <a:rPr b="1" lang="en"/>
              <a:t>:</a:t>
            </a:r>
            <a:endParaRPr b="1"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NPN transistors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SPST relays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DC-DC buck-boost converter </a:t>
            </a:r>
            <a:r>
              <a:rPr i="1" lang="en"/>
              <a:t>(not simulated)</a:t>
            </a:r>
            <a:endParaRPr i="1"/>
          </a:p>
          <a:p>
            <a:pPr indent="-29876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/>
              <a:t>Input/Output:</a:t>
            </a:r>
            <a:endParaRPr b="1"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LCD 2x16 display</a:t>
            </a:r>
            <a:endParaRPr/>
          </a:p>
          <a:p>
            <a:pPr indent="-28797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Button keys</a:t>
            </a:r>
            <a:endParaRPr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9700" y="645250"/>
            <a:ext cx="2509321" cy="188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9450" y="2213725"/>
            <a:ext cx="1456324" cy="14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5472900" y="0"/>
            <a:ext cx="3671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5833200" y="247900"/>
            <a:ext cx="2950500" cy="25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Circuit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 rotWithShape="1">
          <a:blip r:embed="rId3">
            <a:alphaModFix/>
          </a:blip>
          <a:srcRect b="-8396" l="7869" r="9115" t="-8384"/>
          <a:stretch/>
        </p:blipFill>
        <p:spPr>
          <a:xfrm>
            <a:off x="0" y="0"/>
            <a:ext cx="5472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281100" y="680275"/>
            <a:ext cx="709500" cy="38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999800" y="6739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Pumps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3799475" y="1601525"/>
            <a:ext cx="378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Relays &amp;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transistors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3544600" y="441712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Display &amp; I/O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281100" y="40702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/>
          <p:nvPr/>
        </p:nvSpPr>
        <p:spPr>
          <a:xfrm>
            <a:off x="5472900" y="0"/>
            <a:ext cx="3671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 txBox="1"/>
          <p:nvPr>
            <p:ph type="title"/>
          </p:nvPr>
        </p:nvSpPr>
        <p:spPr>
          <a:xfrm>
            <a:off x="5833200" y="247900"/>
            <a:ext cx="2950500" cy="25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Circuit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6" name="Google Shape;136;p19"/>
          <p:cNvPicPr preferRelativeResize="0"/>
          <p:nvPr/>
        </p:nvPicPr>
        <p:blipFill rotWithShape="1">
          <a:blip r:embed="rId3">
            <a:alphaModFix/>
          </a:blip>
          <a:srcRect b="-8396" l="7869" r="9115" t="-8384"/>
          <a:stretch/>
        </p:blipFill>
        <p:spPr>
          <a:xfrm>
            <a:off x="0" y="0"/>
            <a:ext cx="5472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/>
          <p:nvPr/>
        </p:nvSpPr>
        <p:spPr>
          <a:xfrm flipH="1">
            <a:off x="1224550" y="4076575"/>
            <a:ext cx="714600" cy="38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/>
          <p:cNvSpPr txBox="1"/>
          <p:nvPr/>
        </p:nvSpPr>
        <p:spPr>
          <a:xfrm>
            <a:off x="999800" y="6739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Pumps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3799475" y="1601525"/>
            <a:ext cx="378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Relays &amp;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transistors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544600" y="441712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Display &amp; I/O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281100" y="40702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/>
          <p:nvPr/>
        </p:nvSpPr>
        <p:spPr>
          <a:xfrm>
            <a:off x="5472900" y="0"/>
            <a:ext cx="3671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0"/>
          <p:cNvSpPr txBox="1"/>
          <p:nvPr>
            <p:ph type="title"/>
          </p:nvPr>
        </p:nvSpPr>
        <p:spPr>
          <a:xfrm>
            <a:off x="5833200" y="247900"/>
            <a:ext cx="2950500" cy="25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Circuit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-8396" l="7869" r="9115" t="-8384"/>
          <a:stretch/>
        </p:blipFill>
        <p:spPr>
          <a:xfrm>
            <a:off x="0" y="0"/>
            <a:ext cx="5472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2835100" y="4423425"/>
            <a:ext cx="709500" cy="38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999800" y="6739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Pumps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3799475" y="1601525"/>
            <a:ext cx="378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Relays &amp;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transistors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3544600" y="441712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Display &amp; I/O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0"/>
          <p:cNvSpPr txBox="1"/>
          <p:nvPr/>
        </p:nvSpPr>
        <p:spPr>
          <a:xfrm>
            <a:off x="281100" y="40702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/>
          <p:nvPr/>
        </p:nvSpPr>
        <p:spPr>
          <a:xfrm>
            <a:off x="5472900" y="0"/>
            <a:ext cx="3671100" cy="5143500"/>
          </a:xfrm>
          <a:prstGeom prst="rect">
            <a:avLst/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1"/>
          <p:cNvSpPr txBox="1"/>
          <p:nvPr>
            <p:ph type="title"/>
          </p:nvPr>
        </p:nvSpPr>
        <p:spPr>
          <a:xfrm>
            <a:off x="5833200" y="247900"/>
            <a:ext cx="2950500" cy="25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Circuit Diagram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 rotWithShape="1">
          <a:blip r:embed="rId3">
            <a:alphaModFix/>
          </a:blip>
          <a:srcRect b="-8396" l="7869" r="9115" t="-8384"/>
          <a:stretch/>
        </p:blipFill>
        <p:spPr>
          <a:xfrm>
            <a:off x="0" y="0"/>
            <a:ext cx="54728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1"/>
          <p:cNvSpPr/>
          <p:nvPr/>
        </p:nvSpPr>
        <p:spPr>
          <a:xfrm>
            <a:off x="1153450" y="2078875"/>
            <a:ext cx="709500" cy="387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/>
          <p:cNvSpPr txBox="1"/>
          <p:nvPr/>
        </p:nvSpPr>
        <p:spPr>
          <a:xfrm>
            <a:off x="999800" y="6739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Pumps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21"/>
          <p:cNvSpPr txBox="1"/>
          <p:nvPr/>
        </p:nvSpPr>
        <p:spPr>
          <a:xfrm>
            <a:off x="3799475" y="1601525"/>
            <a:ext cx="3783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Relays &amp;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r>
              <a:rPr lang="en">
                <a:latin typeface="Lato"/>
                <a:ea typeface="Lato"/>
                <a:cs typeface="Lato"/>
                <a:sym typeface="Lato"/>
              </a:rPr>
              <a:t>transistors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3544600" y="441712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Display &amp; I/O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281100" y="4070275"/>
            <a:ext cx="378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Sensors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1"/>
          <p:cNvSpPr/>
          <p:nvPr/>
        </p:nvSpPr>
        <p:spPr>
          <a:xfrm>
            <a:off x="1898975" y="1481975"/>
            <a:ext cx="1900500" cy="1491300"/>
          </a:xfrm>
          <a:prstGeom prst="flowChartAlternateProcess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